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54" r:id="rId2"/>
    <p:sldId id="355" r:id="rId3"/>
    <p:sldId id="348" r:id="rId4"/>
    <p:sldId id="341" r:id="rId5"/>
    <p:sldId id="349" r:id="rId6"/>
    <p:sldId id="350" r:id="rId7"/>
    <p:sldId id="351" r:id="rId8"/>
    <p:sldId id="352" r:id="rId9"/>
    <p:sldId id="344" r:id="rId10"/>
    <p:sldId id="345" r:id="rId11"/>
    <p:sldId id="356" r:id="rId12"/>
    <p:sldId id="379" r:id="rId13"/>
    <p:sldId id="361" r:id="rId14"/>
    <p:sldId id="364" r:id="rId15"/>
    <p:sldId id="365" r:id="rId16"/>
    <p:sldId id="366" r:id="rId17"/>
    <p:sldId id="367" r:id="rId18"/>
    <p:sldId id="368" r:id="rId19"/>
    <p:sldId id="357" r:id="rId20"/>
    <p:sldId id="358" r:id="rId21"/>
    <p:sldId id="359" r:id="rId22"/>
    <p:sldId id="360" r:id="rId23"/>
    <p:sldId id="369" r:id="rId24"/>
    <p:sldId id="370" r:id="rId25"/>
    <p:sldId id="371" r:id="rId26"/>
    <p:sldId id="372" r:id="rId27"/>
    <p:sldId id="373" r:id="rId28"/>
    <p:sldId id="374" r:id="rId29"/>
    <p:sldId id="378" r:id="rId30"/>
    <p:sldId id="346" r:id="rId31"/>
    <p:sldId id="375" r:id="rId32"/>
    <p:sldId id="376" r:id="rId33"/>
    <p:sldId id="377" r:id="rId34"/>
    <p:sldId id="353" r:id="rId35"/>
  </p:sldIdLst>
  <p:sldSz cx="12188825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63" d="100"/>
          <a:sy n="63" d="100"/>
        </p:scale>
        <p:origin x="84" y="80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97F54785-09DC-41A6-A3BE-E40425E3AE7B}" type="presOf" srcId="{1DBA91F1-7E8C-41C9-A838-D658A98417D5}" destId="{BF2881D7-900F-4C8E-9F09-9C05371A57B2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11/24/2021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11/24/2021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11/24/2021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 with medium confidence">
            <a:extLst>
              <a:ext uri="{FF2B5EF4-FFF2-40B4-BE49-F238E27FC236}">
                <a16:creationId xmlns:a16="http://schemas.microsoft.com/office/drawing/2014/main" id="{62951AA5-8D79-48D2-B645-9097265E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61950"/>
            <a:ext cx="9829799" cy="1679848"/>
          </a:xfrm>
        </p:spPr>
        <p:txBody>
          <a:bodyPr>
            <a:normAutofit/>
          </a:bodyPr>
          <a:lstStyle/>
          <a:p>
            <a:br>
              <a:rPr lang="en-IN" sz="3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3D8E2-D757-4D12-BDD8-7B12C41BB827}"/>
              </a:ext>
            </a:extLst>
          </p:cNvPr>
          <p:cNvSpPr txBox="1"/>
          <p:nvPr/>
        </p:nvSpPr>
        <p:spPr>
          <a:xfrm>
            <a:off x="1917948" y="2348880"/>
            <a:ext cx="8208912" cy="317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90"/>
              </a:spcBef>
              <a:buSzPts val="1200"/>
              <a:buFont typeface="Arial MT"/>
              <a:buChar char="•"/>
              <a:tabLst>
                <a:tab pos="521335" algn="l"/>
                <a:tab pos="521970" algn="l"/>
                <a:tab pos="18948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Operating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system	          :</a:t>
            </a:r>
            <a:r>
              <a:rPr lang="en-US" sz="2400" spc="3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Windows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10</a:t>
            </a:r>
            <a:endParaRPr lang="en-IN" sz="24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>
              <a:spcBef>
                <a:spcPts val="5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5"/>
              </a:spcBef>
              <a:buSzPts val="1200"/>
              <a:buFont typeface="Arial MT"/>
              <a:buChar char="•"/>
              <a:tabLst>
                <a:tab pos="521335" algn="l"/>
                <a:tab pos="521970" algn="l"/>
                <a:tab pos="18948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Coding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Language	          :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Python</a:t>
            </a:r>
            <a:endParaRPr lang="en-IN" sz="24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>
              <a:spcBef>
                <a:spcPts val="4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"/>
              </a:spcBef>
              <a:buSzPts val="1200"/>
              <a:buFont typeface="Arial MT"/>
              <a:buChar char="•"/>
              <a:tabLst>
                <a:tab pos="521335" algn="l"/>
                <a:tab pos="521970" algn="l"/>
                <a:tab pos="18948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Tool	                     :</a:t>
            </a:r>
            <a:r>
              <a:rPr lang="en-US" sz="2400" spc="25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Jupiter Notebook</a:t>
            </a:r>
            <a:endParaRPr lang="en-US" sz="2400" dirty="0">
              <a:latin typeface="Times New Roman" panose="02020603050405020304" pitchFamily="18" charset="0"/>
              <a:ea typeface="Arial MT"/>
              <a:cs typeface="Arial MT"/>
            </a:endParaRPr>
          </a:p>
          <a:p>
            <a:pPr lvl="0">
              <a:spcBef>
                <a:spcPts val="5"/>
              </a:spcBef>
              <a:buSzPts val="1200"/>
              <a:tabLst>
                <a:tab pos="521335" algn="l"/>
                <a:tab pos="521970" algn="l"/>
                <a:tab pos="18948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5"/>
              </a:spcBef>
              <a:buSzPts val="1200"/>
              <a:buFont typeface="Arial MT"/>
              <a:buChar char="•"/>
              <a:tabLst>
                <a:tab pos="521335" algn="l"/>
                <a:tab pos="521970" algn="l"/>
                <a:tab pos="18948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Database	                     :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SQLite</a:t>
            </a:r>
            <a:endParaRPr lang="en-IN" sz="24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6CC55-FE7A-4212-8BA0-4E75FDB12E2E}"/>
              </a:ext>
            </a:extLst>
          </p:cNvPr>
          <p:cNvSpPr txBox="1"/>
          <p:nvPr/>
        </p:nvSpPr>
        <p:spPr>
          <a:xfrm>
            <a:off x="1701924" y="105273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135">
              <a:spcBef>
                <a:spcPts val="25"/>
              </a:spcBef>
            </a:pPr>
            <a:r>
              <a:rPr lang="en-US" sz="2800" b="1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</a:t>
            </a:r>
            <a:r>
              <a:rPr lang="en-US" sz="2800" b="1" kern="0" spc="-75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REQUIREMENTS</a:t>
            </a:r>
            <a:r>
              <a:rPr lang="en-US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4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D6D6-6A28-487D-BEAC-F09B36CC6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0"/>
            <a:ext cx="9829799" cy="1219200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65F4DE2-909A-493C-B6B7-82321F55C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2" t="24255" r="9147" b="17283"/>
          <a:stretch/>
        </p:blipFill>
        <p:spPr>
          <a:xfrm>
            <a:off x="1522413" y="1219200"/>
            <a:ext cx="9324527" cy="5329565"/>
          </a:xfrm>
        </p:spPr>
      </p:pic>
    </p:spTree>
    <p:extLst>
      <p:ext uri="{BB962C8B-B14F-4D97-AF65-F5344CB8AC3E}">
        <p14:creationId xmlns:p14="http://schemas.microsoft.com/office/powerpoint/2010/main" val="18123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B882-D57F-4F55-9385-1C8680FF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FLOW DIAGRAM: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BEDE7-73A3-4E8D-9731-DE6EF8C6D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7" t="37397" r="32277" b="9040"/>
          <a:stretch/>
        </p:blipFill>
        <p:spPr>
          <a:xfrm>
            <a:off x="1341884" y="1988841"/>
            <a:ext cx="943304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76EE-E060-4B1F-8C76-2614AB4E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548680"/>
            <a:ext cx="9829799" cy="1219200"/>
          </a:xfrm>
        </p:spPr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9DD50-F804-441F-8C2A-A123F7417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844824"/>
            <a:ext cx="9829799" cy="4187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modules involved in this project are: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collection and cleaning.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Extraction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Stationarity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Decomposition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Normalization: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86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71D8-B5D5-4FA8-8208-B582721B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610749"/>
            <a:ext cx="9829799" cy="121920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collection and cleaning</a:t>
            </a:r>
            <a:br>
              <a:rPr lang="en-US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331B3-476F-4FE2-B5A5-F69827024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700808"/>
            <a:ext cx="9829799" cy="5157192"/>
          </a:xfrm>
        </p:spPr>
        <p:txBody>
          <a:bodyPr>
            <a:noAutofit/>
          </a:bodyPr>
          <a:lstStyle/>
          <a:p>
            <a:pPr algn="l" fontAlgn="base"/>
            <a:r>
              <a:rPr lang="en-US" sz="2800" dirty="0"/>
              <a:t>The dataset consists of day-wise bitcoin statistics from 29 Apr ‘13 to 1 Oct ‘20. </a:t>
            </a:r>
          </a:p>
          <a:p>
            <a:pPr algn="l" fontAlgn="base"/>
            <a:r>
              <a:rPr lang="en-US" sz="2800" dirty="0"/>
              <a:t>The unit used for the price is USD. </a:t>
            </a:r>
          </a:p>
          <a:p>
            <a:pPr algn="l" fontAlgn="base"/>
            <a:r>
              <a:rPr lang="en-US" sz="2800" dirty="0"/>
              <a:t>The data was taken from </a:t>
            </a:r>
            <a:r>
              <a:rPr lang="en-US" sz="2800" dirty="0" err="1"/>
              <a:t>coinmarketcap</a:t>
            </a:r>
            <a:r>
              <a:rPr lang="en-US" sz="2800" dirty="0"/>
              <a:t> .</a:t>
            </a:r>
          </a:p>
          <a:p>
            <a:pPr algn="l" fontAlgn="base"/>
            <a:r>
              <a:rPr lang="en-US" sz="2800" dirty="0"/>
              <a:t> The data was pretty consistent without null and missing fields, so there was no need for cleaning the dataset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05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E419-76EF-4B05-A6D5-712F3491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Feature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76FD9-C832-4C4C-B973-E24CBE260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initially consisted of various attributes that can be listed as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time_open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time_close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time_high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USDopen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USD.high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USD.low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USD.close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USD.volume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USD.market_cap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and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USD.timestamp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 </a:t>
            </a:r>
          </a:p>
          <a:p>
            <a:pPr marL="0" indent="0">
              <a:buNone/>
            </a:pPr>
            <a:r>
              <a:rPr lang="en-US" dirty="0"/>
              <a:t>Mean = (</a:t>
            </a:r>
            <a:r>
              <a:rPr lang="en-US" dirty="0" err="1"/>
              <a:t>USD.low+USD.high</a:t>
            </a:r>
            <a:r>
              <a:rPr lang="en-US" dirty="0"/>
              <a:t>) /2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 Price — It is the market close price for currency for that particular day.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Price — It is highest price of currency for the day.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Price — It is the lowest price for currency for that day.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Price — It is market open price for currency for that day.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Volume — The volume of currency that is being in trade for that 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0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C0B8-0BB6-4EC3-8550-74FCDD85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Stationarity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4CEC-54FE-42AE-B44F-6BE439C1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844824"/>
            <a:ext cx="9829799" cy="4324201"/>
          </a:xfrm>
        </p:spPr>
        <p:txBody>
          <a:bodyPr>
            <a:normAutofit/>
          </a:bodyPr>
          <a:lstStyle/>
          <a:p>
            <a:r>
              <a:rPr lang="en-US" dirty="0"/>
              <a:t>A time series is said to be stationary if it does not show seasonal or trend effects on an aggregate level</a:t>
            </a:r>
          </a:p>
          <a:p>
            <a:r>
              <a:rPr lang="en-US" dirty="0"/>
              <a:t>This can be observed by analyzing the seasonal decomposition of the time series attribute to be forecast (i.e. Mean in our case).</a:t>
            </a:r>
          </a:p>
          <a:p>
            <a:r>
              <a:rPr lang="en-US" dirty="0"/>
              <a:t>So, to check if data is stationary or not, we used the </a:t>
            </a:r>
            <a:r>
              <a:rPr lang="en-US" b="1" dirty="0"/>
              <a:t>Augmented Dickey-Fuller (ADF) test</a:t>
            </a:r>
            <a:r>
              <a:rPr lang="en-US" dirty="0"/>
              <a:t>. It is the most popular statistical method to find if the series is stationary or not. It is also called as Unit Root Test.</a:t>
            </a:r>
          </a:p>
          <a:p>
            <a:r>
              <a:rPr lang="en-US" dirty="0"/>
              <a:t>The dataset initially was not stationary. A differencing technique was applied to make it stationary for ARIMA models to utilize their full potential.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83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4B2B-1E26-428B-9B2C-44FD91E8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731292"/>
            <a:ext cx="9829799" cy="1219200"/>
          </a:xfrm>
        </p:spPr>
        <p:txBody>
          <a:bodyPr/>
          <a:lstStyle/>
          <a:p>
            <a:r>
              <a:rPr lang="en-IN" dirty="0"/>
              <a:t>4.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Decomposition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5FE36-45B6-482A-AA18-D89A30B1A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Seasonal Decomposition separates a time series’ variations into three main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u="sng" dirty="0"/>
              <a:t>Trend:</a:t>
            </a:r>
            <a:r>
              <a:rPr lang="en-US" dirty="0"/>
              <a:t> This depicts the increase or decrease in the series giving a general idea or trend about the aggregated variations.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u="sng" dirty="0"/>
              <a:t>Seasonality:</a:t>
            </a:r>
            <a:r>
              <a:rPr lang="en-US" dirty="0"/>
              <a:t> This identifies the repeating short-term variation cycle in the series.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u="sng" dirty="0"/>
              <a:t>Residual</a:t>
            </a:r>
            <a:r>
              <a:rPr lang="en-US" dirty="0"/>
              <a:t>: This depicts the random variation in the series sometimes also known as the noise.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7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B4D5-FA93-4D09-8222-89CE73AD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5.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FD79-3D74-4A84-B10C-53F21B1D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performed min-max scaling for Normalization which scales the attributes to the range (0,1).</a:t>
            </a:r>
          </a:p>
          <a:p>
            <a:r>
              <a:rPr lang="en-US" dirty="0"/>
              <a:t> This is done by dividing the difference between an observation and the attribute’s minimum value by the range of that attribute, i.e.</a:t>
            </a:r>
          </a:p>
          <a:p>
            <a:pPr marL="0" indent="0">
              <a:buNone/>
            </a:pPr>
            <a:r>
              <a:rPr lang="en-US" b="1" dirty="0"/>
              <a:t>       </a:t>
            </a:r>
            <a:r>
              <a:rPr lang="en-US" b="1" dirty="0" err="1"/>
              <a:t>X_normalized</a:t>
            </a:r>
            <a:r>
              <a:rPr lang="en-US" b="1" dirty="0"/>
              <a:t> = (X-</a:t>
            </a:r>
            <a:r>
              <a:rPr lang="en-US" b="1" dirty="0" err="1"/>
              <a:t>Xmin</a:t>
            </a:r>
            <a:r>
              <a:rPr lang="en-US" b="1" dirty="0"/>
              <a:t>) / (</a:t>
            </a:r>
            <a:r>
              <a:rPr lang="en-US" b="1" dirty="0" err="1"/>
              <a:t>Xmax-Xmin</a:t>
            </a:r>
            <a:r>
              <a:rPr lang="en-US" b="1" dirty="0"/>
              <a:t>)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1748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4367-54F7-4C53-A13A-F4D82FC5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r>
              <a:rPr lang="en-IN" dirty="0"/>
              <a:t>: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07FE7BE-C4E1-431B-BFD2-FCC55DA30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0" t="17377" r="4312" b="24161"/>
          <a:stretch/>
        </p:blipFill>
        <p:spPr>
          <a:xfrm>
            <a:off x="1629916" y="1772816"/>
            <a:ext cx="9145016" cy="4968552"/>
          </a:xfrm>
        </p:spPr>
      </p:pic>
    </p:spTree>
    <p:extLst>
      <p:ext uri="{BB962C8B-B14F-4D97-AF65-F5344CB8AC3E}">
        <p14:creationId xmlns:p14="http://schemas.microsoft.com/office/powerpoint/2010/main" val="102158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A06628A-B54F-4645-8C11-155923A9E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367907"/>
              </p:ext>
            </p:extLst>
          </p:nvPr>
        </p:nvGraphicFramePr>
        <p:xfrm>
          <a:off x="1989956" y="817196"/>
          <a:ext cx="7684098" cy="5852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45953">
                  <a:extLst>
                    <a:ext uri="{9D8B030D-6E8A-4147-A177-3AD203B41FA5}">
                      <a16:colId xmlns:a16="http://schemas.microsoft.com/office/drawing/2014/main" val="441152111"/>
                    </a:ext>
                  </a:extLst>
                </a:gridCol>
                <a:gridCol w="6838145">
                  <a:extLst>
                    <a:ext uri="{9D8B030D-6E8A-4147-A177-3AD203B41FA5}">
                      <a16:colId xmlns:a16="http://schemas.microsoft.com/office/drawing/2014/main" val="313807209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SNO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3302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ABSTRACT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37022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EXISTING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62452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DISADVANTAGES OF EXISTING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06200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PROPOSED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55369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ADVANTAGES OF PROPOSED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3615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HARDWARE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2322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SOFTWARE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239946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SYSTEM ARCHITECTURE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7917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DATA FLOW DAIGRAM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1085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631116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UML DIAGRAMS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48802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SAMPLE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247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7613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31382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FUTURE ENHANCEMENTS AND REFERENCES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17899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77DB8E8-AE8A-4F37-804D-1AFD6A396216}"/>
              </a:ext>
            </a:extLst>
          </p:cNvPr>
          <p:cNvSpPr/>
          <p:nvPr/>
        </p:nvSpPr>
        <p:spPr>
          <a:xfrm>
            <a:off x="3358108" y="188640"/>
            <a:ext cx="44879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7119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FEB5-318A-4827-978D-93A81EF3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76672"/>
            <a:ext cx="9829799" cy="1219200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DIAGRAM:</a:t>
            </a:r>
            <a:endParaRPr lang="en-IN" dirty="0"/>
          </a:p>
        </p:txBody>
      </p:sp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5BD26B-E67C-4E63-B283-108A1A753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2" t="32398" r="24623" b="19003"/>
          <a:stretch/>
        </p:blipFill>
        <p:spPr>
          <a:xfrm>
            <a:off x="1989956" y="1916832"/>
            <a:ext cx="9217024" cy="4896543"/>
          </a:xfrm>
        </p:spPr>
      </p:pic>
    </p:spTree>
    <p:extLst>
      <p:ext uri="{BB962C8B-B14F-4D97-AF65-F5344CB8AC3E}">
        <p14:creationId xmlns:p14="http://schemas.microsoft.com/office/powerpoint/2010/main" val="23734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1A5C-BB27-45D1-976F-691BC2D1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F04D114-30B0-4BD1-983A-461B13D71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6" t="25974" r="36229" b="10405"/>
          <a:stretch/>
        </p:blipFill>
        <p:spPr>
          <a:xfrm>
            <a:off x="1917948" y="1700808"/>
            <a:ext cx="9289032" cy="5157191"/>
          </a:xfrm>
        </p:spPr>
      </p:pic>
    </p:spTree>
    <p:extLst>
      <p:ext uri="{BB962C8B-B14F-4D97-AF65-F5344CB8AC3E}">
        <p14:creationId xmlns:p14="http://schemas.microsoft.com/office/powerpoint/2010/main" val="11097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4378-4367-40C2-9709-1DE7C07A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</a:rPr>
              <a:t>ACTIVITY DIAGRAM: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6504426-EA45-44B8-83BA-E1A6B8BAD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8" t="29414" r="23655" b="10405"/>
          <a:stretch/>
        </p:blipFill>
        <p:spPr>
          <a:xfrm>
            <a:off x="1629916" y="1844824"/>
            <a:ext cx="9505056" cy="4696737"/>
          </a:xfrm>
        </p:spPr>
      </p:pic>
    </p:spTree>
    <p:extLst>
      <p:ext uri="{BB962C8B-B14F-4D97-AF65-F5344CB8AC3E}">
        <p14:creationId xmlns:p14="http://schemas.microsoft.com/office/powerpoint/2010/main" val="129803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EB6-04BD-4EA3-8688-C0A8561D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Code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C5D978-7587-415A-9683-FCC3CE6BA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24255" r="15918" b="10406"/>
          <a:stretch/>
        </p:blipFill>
        <p:spPr>
          <a:xfrm>
            <a:off x="1629916" y="1772816"/>
            <a:ext cx="10081120" cy="5085183"/>
          </a:xfrm>
        </p:spPr>
      </p:pic>
    </p:spTree>
    <p:extLst>
      <p:ext uri="{BB962C8B-B14F-4D97-AF65-F5344CB8AC3E}">
        <p14:creationId xmlns:p14="http://schemas.microsoft.com/office/powerpoint/2010/main" val="350590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282AD0-F160-4AFA-92DC-AEF335381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t="22842" r="24883" b="9942"/>
          <a:stretch/>
        </p:blipFill>
        <p:spPr>
          <a:xfrm>
            <a:off x="1413892" y="116632"/>
            <a:ext cx="10297144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EC0B7-BED6-4A88-A1D4-0579810FC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t="22842" r="42320" b="7841"/>
          <a:stretch/>
        </p:blipFill>
        <p:spPr>
          <a:xfrm>
            <a:off x="1269875" y="0"/>
            <a:ext cx="10918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5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2851B3-C1DF-441F-B721-DF165A2D6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t="22842" r="37003" b="7841"/>
          <a:stretch/>
        </p:blipFill>
        <p:spPr>
          <a:xfrm>
            <a:off x="1053852" y="116632"/>
            <a:ext cx="10657184" cy="66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8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43D6-15F7-48AA-95DE-059CB71E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7DD28C-29C1-473A-8B8D-1A8984656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25974" r="7213" b="10405"/>
          <a:stretch/>
        </p:blipFill>
        <p:spPr>
          <a:xfrm>
            <a:off x="1522413" y="1772816"/>
            <a:ext cx="9684567" cy="4704184"/>
          </a:xfrm>
        </p:spPr>
      </p:pic>
    </p:spTree>
    <p:extLst>
      <p:ext uri="{BB962C8B-B14F-4D97-AF65-F5344CB8AC3E}">
        <p14:creationId xmlns:p14="http://schemas.microsoft.com/office/powerpoint/2010/main" val="6556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6AE1-D598-48AF-9691-F6B117DC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pic>
        <p:nvPicPr>
          <p:cNvPr id="5" name="Content Placeholder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33648911-7D20-478E-B70B-6F16298C6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t="25974" r="7213" b="6967"/>
          <a:stretch/>
        </p:blipFill>
        <p:spPr>
          <a:xfrm>
            <a:off x="1341884" y="1916832"/>
            <a:ext cx="10010328" cy="4717648"/>
          </a:xfrm>
        </p:spPr>
      </p:pic>
    </p:spTree>
    <p:extLst>
      <p:ext uri="{BB962C8B-B14F-4D97-AF65-F5344CB8AC3E}">
        <p14:creationId xmlns:p14="http://schemas.microsoft.com/office/powerpoint/2010/main" val="17886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5ED6CDA-0A44-4368-931D-A9828AB8F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r="65360" b="49852"/>
          <a:stretch/>
        </p:blipFill>
        <p:spPr>
          <a:xfrm>
            <a:off x="1413892" y="404664"/>
            <a:ext cx="10153128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5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13891" y="836712"/>
            <a:ext cx="9829799" cy="864096"/>
          </a:xfrm>
        </p:spPr>
        <p:txBody>
          <a:bodyPr>
            <a:normAutofit/>
          </a:bodyPr>
          <a:lstStyle/>
          <a:p>
            <a:r>
              <a:rPr lang="en-US" sz="3200" b="1" dirty="0"/>
              <a:t>ABSTRACT 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41884" y="1706166"/>
            <a:ext cx="9829799" cy="4684241"/>
          </a:xfrm>
        </p:spPr>
        <p:txBody>
          <a:bodyPr>
            <a:no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Bitcoin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a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crypto currency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is used worldwide for digital payments.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Bitcoin is decentralized i.e.  </a:t>
            </a:r>
            <a:r>
              <a:rPr lang="en-US" sz="24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not owned by anyone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Transactions made by Bitcoins are easy as they are not tied to any country. 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Bitcoins are stored in a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 wallet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is basically like a virtual bank account.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record of all the transactions, the timestamp data is stored in a place called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Blockchain.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Bitcoin’s value varies just like a stock </a:t>
            </a:r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market prices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attempt to predict the Bitcoin price accurately taking into consideration various parameters that affect the Bitcoin value.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942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679848"/>
          </a:xfrm>
        </p:spPr>
        <p:txBody>
          <a:bodyPr>
            <a:normAutofit/>
          </a:bodyPr>
          <a:lstStyle/>
          <a:p>
            <a:br>
              <a:rPr lang="en-IN" sz="3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3D8E2-D757-4D12-BDD8-7B12C41BB827}"/>
              </a:ext>
            </a:extLst>
          </p:cNvPr>
          <p:cNvSpPr txBox="1"/>
          <p:nvPr/>
        </p:nvSpPr>
        <p:spPr>
          <a:xfrm>
            <a:off x="1701924" y="1823354"/>
            <a:ext cx="8208912" cy="465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25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has been much learning achieved by this project, not only related to course work but in a different direction in the field of machine learning.</a:t>
            </a:r>
          </a:p>
          <a:p>
            <a:pPr marL="342900" lvl="0" indent="-342900">
              <a:lnSpc>
                <a:spcPct val="150000"/>
              </a:lnSpc>
              <a:spcBef>
                <a:spcPts val="25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project expanded the knowledge on topics like regression methods and made us learn the difference between routine regression problems and the prediction/ forecasting problems.</a:t>
            </a:r>
          </a:p>
          <a:p>
            <a:pPr marL="342900" lvl="0" indent="-342900">
              <a:lnSpc>
                <a:spcPct val="150000"/>
              </a:lnSpc>
              <a:spcBef>
                <a:spcPts val="25"/>
              </a:spcBef>
              <a:buFont typeface="Symbol" panose="05050102010706020507" pitchFamily="18" charset="2"/>
              <a:buChar char="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made us encounter algorithms specially made for forecasting,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series algorithms like ARIMA, VAR and GARCH. It also taught us how to analyze time-series data with seasonal decomposition, further breaking down to a better understanding of the SARIMAX model, which uses this functionality to predict the best values. 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9707A-0B77-473A-9300-6E54A3722DD2}"/>
              </a:ext>
            </a:extLst>
          </p:cNvPr>
          <p:cNvSpPr txBox="1"/>
          <p:nvPr/>
        </p:nvSpPr>
        <p:spPr>
          <a:xfrm>
            <a:off x="1845940" y="1124744"/>
            <a:ext cx="6092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135">
              <a:spcBef>
                <a:spcPts val="25"/>
              </a:spcBef>
            </a:pPr>
            <a:r>
              <a:rPr lang="en-US" sz="3200" b="1" kern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CONCLUSION:</a:t>
            </a:r>
            <a:endParaRPr lang="en-IN" sz="3200" b="1" kern="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08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5AD4-AA9C-4E0B-A209-BBD33E97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0A99D-B105-4969-864F-AB6BE380E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0" lvl="2" indent="-228600">
              <a:buSzPts val="1200"/>
              <a:buFont typeface="Symbol" panose="05050102010706020507" pitchFamily="18" charset="2"/>
              <a:buChar char=""/>
              <a:tabLst>
                <a:tab pos="1016635" algn="l"/>
              </a:tabLst>
            </a:pP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Facilities</a:t>
            </a:r>
            <a:r>
              <a:rPr lang="en-US" sz="2800" spc="-1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for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maintaining</a:t>
            </a:r>
            <a:r>
              <a:rPr lang="en-US" sz="28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large</a:t>
            </a:r>
            <a:r>
              <a:rPr lang="en-US" sz="28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amounts</a:t>
            </a:r>
            <a:r>
              <a:rPr lang="en-US" sz="2800" spc="-1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of data.</a:t>
            </a:r>
            <a:endParaRPr lang="en-IN" sz="2800" dirty="0">
              <a:effectLst/>
              <a:latin typeface="Calibri" panose="020F0502020204030204" pitchFamily="34" charset="0"/>
              <a:ea typeface="Symbol" panose="05050102010706020507" pitchFamily="18" charset="2"/>
              <a:cs typeface="Times New Roman" panose="02020603050405020304" pitchFamily="18" charset="0"/>
            </a:endParaRPr>
          </a:p>
          <a:p>
            <a:pPr marL="1143000" lvl="2" indent="-228600">
              <a:spcBef>
                <a:spcPts val="72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016635" algn="l"/>
              </a:tabLst>
            </a:pPr>
            <a:r>
              <a:rPr lang="en-US" sz="2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Access</a:t>
            </a:r>
            <a:r>
              <a:rPr lang="en-US" sz="2800" spc="-2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of</a:t>
            </a:r>
            <a:r>
              <a:rPr lang="en-US" sz="2800" spc="-3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data</a:t>
            </a:r>
            <a:r>
              <a:rPr lang="en-US" sz="2800" spc="-2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through</a:t>
            </a:r>
            <a:r>
              <a:rPr lang="en-US" sz="2800" spc="-3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Mobile</a:t>
            </a:r>
            <a:r>
              <a:rPr lang="en-US" sz="2800" spc="-1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devices.</a:t>
            </a:r>
            <a:endParaRPr lang="en-IN" sz="2800" dirty="0">
              <a:effectLst/>
              <a:latin typeface="Calibri" panose="020F0502020204030204" pitchFamily="34" charset="0"/>
              <a:ea typeface="Symbol" panose="05050102010706020507" pitchFamily="18" charset="2"/>
              <a:cs typeface="Times New Roman" panose="02020603050405020304" pitchFamily="18" charset="0"/>
            </a:endParaRPr>
          </a:p>
          <a:p>
            <a:pPr marL="1143000" lvl="2" indent="-228600">
              <a:spcBef>
                <a:spcPts val="73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016635" algn="l"/>
              </a:tabLst>
            </a:pPr>
            <a:r>
              <a:rPr lang="en-US" sz="2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Use</a:t>
            </a:r>
            <a:r>
              <a:rPr lang="en-US" sz="2800" spc="-2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of</a:t>
            </a:r>
            <a:r>
              <a:rPr lang="en-US" sz="2800" spc="-2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a</a:t>
            </a:r>
            <a:r>
              <a:rPr lang="en-US" sz="2800" spc="-2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good</a:t>
            </a:r>
            <a:r>
              <a:rPr lang="en-US" sz="280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software.</a:t>
            </a:r>
            <a:endParaRPr lang="en-IN" sz="2800" dirty="0">
              <a:effectLst/>
              <a:latin typeface="Calibri" panose="020F0502020204030204" pitchFamily="34" charset="0"/>
              <a:ea typeface="Symbol" panose="05050102010706020507" pitchFamily="18" charset="2"/>
              <a:cs typeface="Times New Roman" panose="02020603050405020304" pitchFamily="18" charset="0"/>
            </a:endParaRPr>
          </a:p>
          <a:p>
            <a:pPr marL="1143000" lvl="2" indent="-228600">
              <a:spcBef>
                <a:spcPts val="75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016635" algn="l"/>
              </a:tabLst>
            </a:pPr>
            <a:r>
              <a:rPr lang="en-US" sz="2800" spc="-1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More</a:t>
            </a:r>
            <a:r>
              <a:rPr lang="en-US" sz="2800" spc="-4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interactive</a:t>
            </a:r>
            <a:r>
              <a:rPr lang="en-US" sz="2800" spc="-4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user</a:t>
            </a:r>
            <a:r>
              <a:rPr lang="en-US" sz="2800" spc="-6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interface.</a:t>
            </a:r>
            <a:endParaRPr lang="en-IN" sz="2800" dirty="0">
              <a:effectLst/>
              <a:latin typeface="Calibri" panose="020F0502020204030204" pitchFamily="34" charset="0"/>
              <a:ea typeface="Symbol" panose="05050102010706020507" pitchFamily="18" charset="2"/>
              <a:cs typeface="Times New Roman" panose="02020603050405020304" pitchFamily="18" charset="0"/>
            </a:endParaRPr>
          </a:p>
          <a:p>
            <a:pPr marL="1143000" lvl="2" indent="-228600">
              <a:spcBef>
                <a:spcPts val="725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1016635" algn="l"/>
              </a:tabLst>
            </a:pP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Facilities</a:t>
            </a:r>
            <a:r>
              <a:rPr lang="en-US" sz="2800" spc="-2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10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for</a:t>
            </a:r>
            <a:r>
              <a:rPr lang="en-US" sz="2800" spc="-1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Backup</a:t>
            </a:r>
            <a:r>
              <a:rPr lang="en-US" sz="2800" spc="-3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en-US" sz="2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creation</a:t>
            </a:r>
            <a:r>
              <a:rPr lang="en-US" sz="1800" spc="-5" dirty="0">
                <a:effectLst/>
                <a:latin typeface="Calibri" panose="020F0502020204030204" pitchFamily="34" charset="0"/>
                <a:ea typeface="Symbol" panose="05050102010706020507" pitchFamily="18" charset="2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Symbol" panose="05050102010706020507" pitchFamily="18" charset="2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27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FDE0-63BA-4502-A0B5-E5E085AB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7B2B5-E3F4-4FF9-A61B-0293F4ED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[1] Rob J Hyndman, “Forecasting: Principles and Practice,” no. September, 2014.</a:t>
            </a:r>
          </a:p>
          <a:p>
            <a:r>
              <a:rPr lang="en-IN" dirty="0"/>
              <a:t> [2] Agrawal J, Chourasia V, </a:t>
            </a:r>
            <a:r>
              <a:rPr lang="en-IN" dirty="0" err="1"/>
              <a:t>Mittra</a:t>
            </a:r>
            <a:r>
              <a:rPr lang="en-IN" dirty="0"/>
              <a:t> A. 2013. State-of-the-art in stock prediction techniques. International Journal of Advanced Research in Electrical, Electronics and Instrumentation Engineering 2(4):1360–1366. </a:t>
            </a:r>
          </a:p>
          <a:p>
            <a:r>
              <a:rPr lang="en-IN" dirty="0"/>
              <a:t>[3] Kazem A, Sharifi E, Hussain FK, </a:t>
            </a:r>
            <a:r>
              <a:rPr lang="en-IN" dirty="0" err="1"/>
              <a:t>Morteza</a:t>
            </a:r>
            <a:r>
              <a:rPr lang="en-IN" dirty="0"/>
              <a:t> S, Hussain OK. 2013. Support vector regression with chaos-based firefly algorithm for stock market price forecasting. Applied soft computing 13(2):947–958. </a:t>
            </a:r>
          </a:p>
          <a:p>
            <a:r>
              <a:rPr lang="en-IN" dirty="0"/>
              <a:t>[4] R. A. </a:t>
            </a:r>
            <a:r>
              <a:rPr lang="en-IN" dirty="0" err="1"/>
              <a:t>Juanda</a:t>
            </a:r>
            <a:r>
              <a:rPr lang="en-IN" dirty="0"/>
              <a:t>, </a:t>
            </a:r>
            <a:r>
              <a:rPr lang="en-IN" dirty="0" err="1"/>
              <a:t>Jondri</a:t>
            </a:r>
            <a:r>
              <a:rPr lang="en-IN" dirty="0"/>
              <a:t>, and A. A. </a:t>
            </a:r>
            <a:r>
              <a:rPr lang="en-IN" dirty="0" err="1"/>
              <a:t>Rohmawati</a:t>
            </a:r>
            <a:r>
              <a:rPr lang="en-IN" dirty="0"/>
              <a:t>, “Bitcoin Price Prediction by Using Recurrent Neural Network,” </a:t>
            </a:r>
            <a:r>
              <a:rPr lang="en-IN" dirty="0" err="1"/>
              <a:t>eProceeding</a:t>
            </a:r>
            <a:r>
              <a:rPr lang="en-IN" dirty="0"/>
              <a:t> Eng., vol. 5, no. 2, pp. 3682–3690, 2018. </a:t>
            </a:r>
          </a:p>
        </p:txBody>
      </p:sp>
    </p:spTree>
    <p:extLst>
      <p:ext uri="{BB962C8B-B14F-4D97-AF65-F5344CB8AC3E}">
        <p14:creationId xmlns:p14="http://schemas.microsoft.com/office/powerpoint/2010/main" val="12052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78AE2A-4C91-4A41-B390-6EFF206F56DA}"/>
              </a:ext>
            </a:extLst>
          </p:cNvPr>
          <p:cNvSpPr/>
          <p:nvPr/>
        </p:nvSpPr>
        <p:spPr>
          <a:xfrm>
            <a:off x="4177867" y="2967335"/>
            <a:ext cx="3833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accent2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QUERIES….?</a:t>
            </a:r>
          </a:p>
        </p:txBody>
      </p:sp>
    </p:spTree>
    <p:extLst>
      <p:ext uri="{BB962C8B-B14F-4D97-AF65-F5344CB8AC3E}">
        <p14:creationId xmlns:p14="http://schemas.microsoft.com/office/powerpoint/2010/main" val="77955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76FD67-6FCE-4699-9457-2BF21D4D1DE4}"/>
              </a:ext>
            </a:extLst>
          </p:cNvPr>
          <p:cNvSpPr/>
          <p:nvPr/>
        </p:nvSpPr>
        <p:spPr>
          <a:xfrm>
            <a:off x="2494012" y="2967335"/>
            <a:ext cx="70567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>
                  <a:solidFill>
                    <a:schemeClr val="accent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US" sz="7200" b="0" cap="none" spc="0" dirty="0">
              <a:ln w="0">
                <a:solidFill>
                  <a:schemeClr val="accent2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AB835D-4C0B-49B2-8F4B-017991E7DAC3}"/>
              </a:ext>
            </a:extLst>
          </p:cNvPr>
          <p:cNvSpPr txBox="1"/>
          <p:nvPr/>
        </p:nvSpPr>
        <p:spPr>
          <a:xfrm>
            <a:off x="1629916" y="1628800"/>
            <a:ext cx="9433048" cy="3414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035" indent="-342900">
              <a:lnSpc>
                <a:spcPct val="15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the first phase of our survey, we aim to understand and identify daily trends in the Bitcoin market while gaining insight into optimal features surrounding Bitcoin price.</a:t>
            </a:r>
          </a:p>
          <a:p>
            <a:pPr marL="407035" indent="-342900">
              <a:lnSpc>
                <a:spcPct val="15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the second phase of our survey, using the available information, we will predict the sign of the daily price change with highest possible accuracy.</a:t>
            </a:r>
            <a:endParaRPr lang="en-IN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1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31980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EXISTING</a:t>
            </a:r>
            <a:r>
              <a:rPr lang="en-US" sz="3200" b="1" spc="-145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32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DF2EEB-4EFF-4ECE-91F2-A02BB2EA9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3892" y="1412776"/>
            <a:ext cx="9829800" cy="506422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Cryptocurrencies have significant volatility as there is rampant speculation.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Therefore, it is necessary to predict the value of Bitcoin so that correct investment decisions can be made.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price of Bitcoin does not depend on the business events or intervening government unlike the stock market.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Bitcoin is a new technology hence currently there are few prices prediction models available, deals with daily time series data, 10-minute, and 10-second time-interval data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2000" dirty="0"/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DISADVANTAGES OF EXISTING SYSTEM: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8998732" cy="4187952"/>
          </a:xfrm>
        </p:spPr>
        <p:txBody>
          <a:bodyPr>
            <a:normAutofit fontScale="92500" lnSpcReduction="20000"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25"/>
              </a:spcBef>
              <a:buFont typeface="Symbol" panose="05050102010706020507" pitchFamily="18" charset="2"/>
              <a:buChar char=""/>
              <a:tabLst>
                <a:tab pos="52197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Lack of sufficient analytical support to back up their claims in bitcoin price.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25"/>
              </a:spcBef>
              <a:buFont typeface="Symbol" panose="05050102010706020507" pitchFamily="18" charset="2"/>
              <a:buChar char=""/>
              <a:tabLst>
                <a:tab pos="52197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Some prominent figures in the industry who push for sky-high prices are doing do for reasons that may not be linked to fundamentals.</a:t>
            </a:r>
          </a:p>
          <a:p>
            <a:pPr marL="342900" lvl="0" indent="-342900" algn="just">
              <a:lnSpc>
                <a:spcPct val="150000"/>
              </a:lnSpc>
              <a:spcBef>
                <a:spcPts val="25"/>
              </a:spcBef>
              <a:buFont typeface="Symbol" panose="05050102010706020507" pitchFamily="18" charset="2"/>
              <a:buChar char=""/>
              <a:tabLst>
                <a:tab pos="521970" algn="l"/>
              </a:tabLst>
            </a:pP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Storing</a:t>
            </a:r>
            <a:r>
              <a:rPr lang="en-US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of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large</a:t>
            </a:r>
            <a:r>
              <a:rPr lang="en-US" spc="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amounts</a:t>
            </a:r>
            <a:r>
              <a:rPr lang="en-US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of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data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that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contains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</a:t>
            </a:r>
            <a:r>
              <a:rPr lang="en-US" spc="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lot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of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information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about</a:t>
            </a:r>
            <a:r>
              <a:rPr lang="en-US" spc="3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Bit</a:t>
            </a:r>
            <a:r>
              <a:rPr lang="en-US" spc="-3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coin</a:t>
            </a:r>
            <a:r>
              <a:rPr lang="en-US" spc="3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price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is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posing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</a:t>
            </a:r>
            <a:r>
              <a:rPr lang="en-US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challenge</a:t>
            </a:r>
            <a:r>
              <a:rPr lang="en-US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for</a:t>
            </a:r>
            <a:r>
              <a:rPr lang="en-US" spc="-3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the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Researchers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and</a:t>
            </a:r>
            <a:r>
              <a:rPr lang="en-US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the</a:t>
            </a:r>
            <a:r>
              <a:rPr lang="en-US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Investors.</a:t>
            </a:r>
            <a:endParaRPr lang="en-IN" spc="-5" dirty="0">
              <a:latin typeface="Times New Roman" panose="02020603050405020304" pitchFamily="18" charset="0"/>
              <a:ea typeface="Symbol" panose="05050102010706020507" pitchFamily="18" charset="2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25"/>
              </a:spcBef>
              <a:buFont typeface="Symbol" panose="05050102010706020507" pitchFamily="18" charset="2"/>
              <a:buChar char=""/>
              <a:tabLst>
                <a:tab pos="52197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In</a:t>
            </a:r>
            <a:r>
              <a:rPr lang="en-US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such</a:t>
            </a:r>
            <a:r>
              <a:rPr lang="en-US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large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dataset,</a:t>
            </a:r>
            <a:r>
              <a:rPr lang="en-US" spc="-3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there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is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always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</a:t>
            </a:r>
            <a:r>
              <a:rPr lang="en-US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chance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of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some</a:t>
            </a:r>
            <a:r>
              <a:rPr lang="en-US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fields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containing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missing</a:t>
            </a:r>
            <a:r>
              <a:rPr lang="en-US" spc="20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values,</a:t>
            </a:r>
            <a:r>
              <a:rPr lang="en-US" spc="-3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these</a:t>
            </a:r>
            <a:r>
              <a:rPr lang="en-US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missing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values can</a:t>
            </a:r>
            <a:r>
              <a:rPr lang="en-US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make</a:t>
            </a:r>
            <a:r>
              <a:rPr lang="en-US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the</a:t>
            </a:r>
            <a:r>
              <a:rPr lang="en-US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data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noisy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and</a:t>
            </a:r>
            <a:r>
              <a:rPr lang="en-US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thus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we</a:t>
            </a:r>
            <a:r>
              <a:rPr lang="en-US" spc="-1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must</a:t>
            </a:r>
            <a:r>
              <a:rPr lang="en-US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take</a:t>
            </a:r>
            <a:r>
              <a:rPr lang="en-US" spc="24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appropriate</a:t>
            </a:r>
            <a:r>
              <a:rPr lang="en-US" spc="-3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measures</a:t>
            </a:r>
            <a:r>
              <a:rPr lang="en-US" spc="-2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to</a:t>
            </a:r>
            <a:r>
              <a:rPr lang="en-US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remove</a:t>
            </a:r>
            <a:r>
              <a:rPr lang="en-US" spc="-30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inconsistency</a:t>
            </a:r>
            <a:r>
              <a:rPr lang="en-US" spc="-2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from</a:t>
            </a:r>
            <a:r>
              <a:rPr lang="en-US" spc="-3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spc="-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the</a:t>
            </a:r>
            <a:r>
              <a:rPr lang="en-US" spc="-45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</a:rPr>
              <a:t>datasets.</a:t>
            </a:r>
            <a:endParaRPr lang="en-IN" dirty="0">
              <a:effectLst/>
              <a:latin typeface="Times New Roman" panose="02020603050405020304" pitchFamily="18" charset="0"/>
              <a:ea typeface="Symbol" panose="05050102010706020507" pitchFamily="18" charset="2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25"/>
              </a:spcBef>
              <a:buFont typeface="Symbol" panose="05050102010706020507" pitchFamily="18" charset="2"/>
              <a:buChar char=""/>
              <a:tabLst>
                <a:tab pos="521970" algn="l"/>
              </a:tabLst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/>
          <p:cNvGraphicFramePr>
            <a:graphicFrameLocks noGrp="1"/>
          </p:cNvGraphicFramePr>
          <p:nvPr>
            <p:ph sz="half" idx="2"/>
          </p:nvPr>
        </p:nvGraphicFramePr>
        <p:xfrm>
          <a:off x="6742483" y="1984375"/>
          <a:ext cx="4609729" cy="2596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23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916" y="798375"/>
            <a:ext cx="9829798" cy="1368152"/>
          </a:xfrm>
        </p:spPr>
        <p:txBody>
          <a:bodyPr>
            <a:normAutofit/>
          </a:bodyPr>
          <a:lstStyle/>
          <a:p>
            <a:r>
              <a:rPr lang="en-US" sz="3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PROPOSED</a:t>
            </a:r>
            <a:r>
              <a:rPr lang="en-US" sz="3200" b="1" kern="0" spc="-1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3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br>
              <a:rPr lang="en-IN" sz="3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13892" y="2132856"/>
            <a:ext cx="9577064" cy="4248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propose to predict the prices accurately by gathering data available at </a:t>
            </a:r>
            <a:r>
              <a:rPr lang="en-US" dirty="0" err="1"/>
              <a:t>coinmarketcap</a:t>
            </a:r>
            <a:r>
              <a:rPr lang="en-US" dirty="0"/>
              <a:t> while taking various hyper-parameters into consideration which have affected the bitcoin prices until now. </a:t>
            </a:r>
          </a:p>
          <a:p>
            <a:r>
              <a:rPr lang="en-US" dirty="0"/>
              <a:t>We will be using various machine learning models like linear and polynomial regression, Bayesian regression and Time Series models like AR( autoregressive), MA( moving average), ARIMA, ARCH and VAR. </a:t>
            </a:r>
          </a:p>
          <a:p>
            <a:r>
              <a:rPr lang="en-US" dirty="0"/>
              <a:t>We will try to explain each model’s advantages and disadvantages to see which one works the best. </a:t>
            </a:r>
          </a:p>
          <a:p>
            <a:r>
              <a:rPr lang="en-US" dirty="0"/>
              <a:t>We will also extend the observations to show why Time series models are used heavily for forecasting purposes</a:t>
            </a:r>
          </a:p>
        </p:txBody>
      </p:sp>
    </p:spTree>
    <p:extLst>
      <p:ext uri="{BB962C8B-B14F-4D97-AF65-F5344CB8AC3E}">
        <p14:creationId xmlns:p14="http://schemas.microsoft.com/office/powerpoint/2010/main" val="98230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679848"/>
          </a:xfrm>
        </p:spPr>
        <p:txBody>
          <a:bodyPr>
            <a:normAutofit/>
          </a:bodyPr>
          <a:lstStyle/>
          <a:p>
            <a:r>
              <a:rPr lang="en-US" sz="3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ADVANTAGES OF PROPOSED SYSTEM:</a:t>
            </a:r>
            <a:br>
              <a:rPr lang="en-IN" sz="3200" b="1" kern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3D8E2-D757-4D12-BDD8-7B12C41BB827}"/>
              </a:ext>
            </a:extLst>
          </p:cNvPr>
          <p:cNvSpPr txBox="1"/>
          <p:nvPr/>
        </p:nvSpPr>
        <p:spPr>
          <a:xfrm>
            <a:off x="1917948" y="2218948"/>
            <a:ext cx="8208912" cy="4652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825" marR="798830" indent="377825">
              <a:lnSpc>
                <a:spcPct val="1460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is very simple in design and to implement. The system requires very low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resources, and the system will work in almost all configurations. It has got following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features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35"/>
              </a:spcBef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lvl="3" indent="-228600">
              <a:buSzPts val="1200"/>
              <a:buFont typeface="Arial" panose="020B0604020202020204" pitchFamily="34" charset="0"/>
              <a:buChar char="•"/>
              <a:tabLst>
                <a:tab pos="1069975" algn="l"/>
                <a:tab pos="107061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Ensure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data accuracies.</a:t>
            </a:r>
            <a:endParaRPr lang="en-IN" sz="20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600200" lvl="3" indent="-228600">
              <a:spcBef>
                <a:spcPts val="655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1069975" algn="l"/>
                <a:tab pos="107061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Minimum</a:t>
            </a:r>
            <a:r>
              <a:rPr lang="en-US" sz="2000" spc="-6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time needed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for</a:t>
            </a:r>
            <a:r>
              <a:rPr lang="en-US" sz="2000" spc="-15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various processing.</a:t>
            </a:r>
            <a:endParaRPr lang="en-IN" sz="20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600200" lvl="3" indent="-228600">
              <a:spcBef>
                <a:spcPts val="655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1069975" algn="l"/>
                <a:tab pos="107061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Greater efficiency.</a:t>
            </a:r>
            <a:endParaRPr lang="en-IN" sz="20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600200" lvl="3" indent="-228600">
              <a:spcBef>
                <a:spcPts val="13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1069975" algn="l"/>
                <a:tab pos="107061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Better service.</a:t>
            </a:r>
            <a:endParaRPr lang="en-IN" sz="20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600200" lvl="3" indent="-228600">
              <a:spcBef>
                <a:spcPts val="675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1069975" algn="l"/>
                <a:tab pos="107061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User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friendliness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and interactive.</a:t>
            </a:r>
            <a:endParaRPr lang="en-IN" sz="20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1600200" lvl="3" indent="-228600">
              <a:spcBef>
                <a:spcPts val="66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1069975" algn="l"/>
                <a:tab pos="107061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Minimum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time required.</a:t>
            </a:r>
            <a:endParaRPr lang="en-IN" sz="20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just"/>
            <a:r>
              <a:rPr lang="en-US" sz="1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826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82386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HARDWARE</a:t>
            </a:r>
            <a:r>
              <a:rPr lang="en-US" sz="2800" b="1" spc="-1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REQUIREMENTS :</a:t>
            </a:r>
            <a:br>
              <a:rPr lang="en-IN" sz="32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3D8E2-D757-4D12-BDD8-7B12C41BB827}"/>
              </a:ext>
            </a:extLst>
          </p:cNvPr>
          <p:cNvSpPr txBox="1"/>
          <p:nvPr/>
        </p:nvSpPr>
        <p:spPr>
          <a:xfrm>
            <a:off x="1413892" y="2060848"/>
            <a:ext cx="9938320" cy="321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135">
              <a:spcBef>
                <a:spcPts val="1335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24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developing</a:t>
            </a:r>
            <a:r>
              <a:rPr lang="en-US" sz="2400" spc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application,</a:t>
            </a:r>
            <a:r>
              <a:rPr lang="en-US" sz="2400" spc="2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following</a:t>
            </a:r>
            <a:r>
              <a:rPr lang="en-US" sz="24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2400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Hardware</a:t>
            </a:r>
            <a:r>
              <a:rPr lang="en-US" sz="2400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Requirements: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1225"/>
              </a:spcBef>
              <a:buSzPts val="1200"/>
              <a:buFont typeface="Arial MT"/>
              <a:buChar char="•"/>
              <a:tabLst>
                <a:tab pos="521335" algn="l"/>
                <a:tab pos="521970" algn="l"/>
                <a:tab pos="23520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System	:</a:t>
            </a:r>
            <a:r>
              <a:rPr lang="en-US" sz="2400" spc="25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Intel Core</a:t>
            </a:r>
            <a:endParaRPr lang="en-IN" sz="24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>
              <a:spcBef>
                <a:spcPts val="45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5"/>
              </a:spcBef>
              <a:buSzPts val="1200"/>
              <a:buFont typeface="Arial MT"/>
              <a:buChar char="•"/>
              <a:tabLst>
                <a:tab pos="521335" algn="l"/>
                <a:tab pos="521970" algn="l"/>
                <a:tab pos="23520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Hard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Disk	: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30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GB</a:t>
            </a:r>
            <a:endParaRPr lang="en-IN" sz="24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>
              <a:spcBef>
                <a:spcPts val="5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5"/>
              </a:spcBef>
              <a:buSzPts val="1200"/>
              <a:buFont typeface="Arial MT"/>
              <a:buChar char="•"/>
              <a:tabLst>
                <a:tab pos="521335" algn="l"/>
                <a:tab pos="521970" algn="l"/>
                <a:tab pos="23520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Input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Devices	:</a:t>
            </a:r>
            <a:r>
              <a:rPr lang="en-US" sz="2400" spc="4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Keyboard,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Mouse</a:t>
            </a:r>
            <a:endParaRPr lang="en-IN" sz="24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>
              <a:spcBef>
                <a:spcPts val="45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5"/>
              </a:spcBef>
              <a:buSzPts val="1200"/>
              <a:buFont typeface="Arial MT"/>
              <a:buChar char="•"/>
              <a:tabLst>
                <a:tab pos="521335" algn="l"/>
                <a:tab pos="521970" algn="l"/>
                <a:tab pos="23520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Ram	: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MT"/>
                <a:cs typeface="Arial MT"/>
              </a:rPr>
              <a:t>4GB</a:t>
            </a:r>
            <a:endParaRPr lang="en-IN" sz="2400" dirty="0">
              <a:effectLst/>
              <a:latin typeface="Times New Roman" panose="02020603050405020304" pitchFamily="18" charset="0"/>
              <a:ea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5102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783</TotalTime>
  <Words>1465</Words>
  <Application>Microsoft Office PowerPoint</Application>
  <PresentationFormat>Custom</PresentationFormat>
  <Paragraphs>150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MT</vt:lpstr>
      <vt:lpstr>Calibri</vt:lpstr>
      <vt:lpstr>Cambria</vt:lpstr>
      <vt:lpstr>Symbol</vt:lpstr>
      <vt:lpstr>Times New Roman</vt:lpstr>
      <vt:lpstr>Currency Symbols 16x9</vt:lpstr>
      <vt:lpstr>PowerPoint Presentation</vt:lpstr>
      <vt:lpstr>PowerPoint Presentation</vt:lpstr>
      <vt:lpstr>ABSTRACT :</vt:lpstr>
      <vt:lpstr>PowerPoint Presentation</vt:lpstr>
      <vt:lpstr>EXISTING SYSTEM:</vt:lpstr>
      <vt:lpstr>DISADVANTAGES OF EXISTING SYSTEM:</vt:lpstr>
      <vt:lpstr>PROPOSED SYSTEM: </vt:lpstr>
      <vt:lpstr>ADVANTAGES OF PROPOSED SYSTEM: </vt:lpstr>
      <vt:lpstr>HARDWARE REQUIREMENTS : </vt:lpstr>
      <vt:lpstr> </vt:lpstr>
      <vt:lpstr>SYSTEM ARCHITECTURE:</vt:lpstr>
      <vt:lpstr>DATA FLOW DIAGRAM:</vt:lpstr>
      <vt:lpstr>MODULES :</vt:lpstr>
      <vt:lpstr>Dataset collection and cleaning </vt:lpstr>
      <vt:lpstr>2. Feature Extraction </vt:lpstr>
      <vt:lpstr>3. Stationarity </vt:lpstr>
      <vt:lpstr>4. Seasonal Decomposition </vt:lpstr>
      <vt:lpstr>5. Normalization</vt:lpstr>
      <vt:lpstr>USE CASE DIAGRAM:</vt:lpstr>
      <vt:lpstr>CLASS DIAGRAM:</vt:lpstr>
      <vt:lpstr>SEQUENCE DIAGRAM:</vt:lpstr>
      <vt:lpstr>ACTIVITY DIAGRAM:</vt:lpstr>
      <vt:lpstr>Sample Code</vt:lpstr>
      <vt:lpstr>PowerPoint Presentation</vt:lpstr>
      <vt:lpstr>PowerPoint Presentation</vt:lpstr>
      <vt:lpstr>PowerPoint Presentation</vt:lpstr>
      <vt:lpstr>Result</vt:lpstr>
      <vt:lpstr>Result</vt:lpstr>
      <vt:lpstr>PowerPoint Presentation</vt:lpstr>
      <vt:lpstr> </vt:lpstr>
      <vt:lpstr>Future Enhancements:</vt:lpstr>
      <vt:lpstr>References: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Girija Sravani</dc:creator>
  <cp:lastModifiedBy>likhitha krishnaja</cp:lastModifiedBy>
  <cp:revision>21</cp:revision>
  <dcterms:created xsi:type="dcterms:W3CDTF">2021-09-23T18:13:38Z</dcterms:created>
  <dcterms:modified xsi:type="dcterms:W3CDTF">2021-11-24T07:59:36Z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